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6" r:id="rId2"/>
  </p:sldIdLst>
  <p:sldSz cx="32918400" cy="21945600"/>
  <p:notesSz cx="7010400" cy="9296400"/>
  <p:defaultText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5D4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18" autoAdjust="0"/>
    <p:restoredTop sz="94660"/>
  </p:normalViewPr>
  <p:slideViewPr>
    <p:cSldViewPr>
      <p:cViewPr varScale="1">
        <p:scale>
          <a:sx n="49" d="100"/>
          <a:sy n="49" d="100"/>
        </p:scale>
        <p:origin x="1080" y="24"/>
      </p:cViewPr>
      <p:guideLst>
        <p:guide orient="horz" pos="6912"/>
        <p:guide pos="103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435696DD-62A4-4479-809C-A45068DD4DE8}" type="datetimeFigureOut">
              <a:rPr lang="en-US" smtClean="0"/>
              <a:t>8/6/2021</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AEEEAFDB-8BF4-4A1B-8A62-96610A2E1D75}" type="slidenum">
              <a:rPr lang="en-US" smtClean="0"/>
              <a:t>‹#›</a:t>
            </a:fld>
            <a:endParaRPr lang="en-US" dirty="0"/>
          </a:p>
        </p:txBody>
      </p:sp>
    </p:spTree>
    <p:extLst>
      <p:ext uri="{BB962C8B-B14F-4D97-AF65-F5344CB8AC3E}">
        <p14:creationId xmlns:p14="http://schemas.microsoft.com/office/powerpoint/2010/main" val="1605197077"/>
      </p:ext>
    </p:extLst>
  </p:cSld>
  <p:clrMap bg1="lt1" tx1="dk1" bg2="lt2" tx2="dk2" accent1="accent1" accent2="accent2" accent3="accent3" accent4="accent4" accent5="accent5" accent6="accent6" hlink="hlink" folHlink="folHlink"/>
</p:handoutMaster>
</file>

<file path=ppt/media/image1.png>
</file>

<file path=ppt/media/image2.gif>
</file>

<file path=ppt/media/image3.gif>
</file>

<file path=ppt/media/image4.gif>
</file>

<file path=ppt/media/image5.gif>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6725"/>
          </a:xfrm>
          <a:prstGeom prst="rect">
            <a:avLst/>
          </a:prstGeom>
        </p:spPr>
        <p:txBody>
          <a:bodyPr vert="horz" lIns="91440" tIns="45720" rIns="91440" bIns="45720" rtlCol="0"/>
          <a:lstStyle>
            <a:lvl1pPr algn="r">
              <a:defRPr sz="1200"/>
            </a:lvl1pPr>
          </a:lstStyle>
          <a:p>
            <a:fld id="{2B41ECA7-58AB-40C2-8885-5184616300A4}" type="datetimeFigureOut">
              <a:rPr lang="en-US" smtClean="0"/>
              <a:t>8/6/2021</a:t>
            </a:fld>
            <a:endParaRPr lang="en-US"/>
          </a:p>
        </p:txBody>
      </p:sp>
      <p:sp>
        <p:nvSpPr>
          <p:cNvPr id="4" name="Slide Image Placeholder 3"/>
          <p:cNvSpPr>
            <a:spLocks noGrp="1" noRot="1" noChangeAspect="1"/>
          </p:cNvSpPr>
          <p:nvPr>
            <p:ph type="sldImg" idx="2"/>
          </p:nvPr>
        </p:nvSpPr>
        <p:spPr>
          <a:xfrm>
            <a:off x="1152525" y="1162050"/>
            <a:ext cx="4705350"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73575"/>
            <a:ext cx="5607050" cy="3660775"/>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6725"/>
          </a:xfrm>
          <a:prstGeom prst="rect">
            <a:avLst/>
          </a:prstGeom>
        </p:spPr>
        <p:txBody>
          <a:bodyPr vert="horz" lIns="91440" tIns="45720" rIns="91440" bIns="45720" rtlCol="0" anchor="b"/>
          <a:lstStyle>
            <a:lvl1pPr algn="r">
              <a:defRPr sz="1200"/>
            </a:lvl1pPr>
          </a:lstStyle>
          <a:p>
            <a:fld id="{2F5B8D68-3D53-4EA3-9EAA-7FC94133C9C5}" type="slidenum">
              <a:rPr lang="en-US" smtClean="0"/>
              <a:t>‹#›</a:t>
            </a:fld>
            <a:endParaRPr lang="en-US"/>
          </a:p>
        </p:txBody>
      </p:sp>
    </p:spTree>
    <p:extLst>
      <p:ext uri="{BB962C8B-B14F-4D97-AF65-F5344CB8AC3E}">
        <p14:creationId xmlns:p14="http://schemas.microsoft.com/office/powerpoint/2010/main" val="1189246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use “Slide Show” feature to animate </a:t>
            </a:r>
            <a:r>
              <a:rPr lang="en-US" i="1" dirty="0"/>
              <a:t>Figure 2</a:t>
            </a:r>
            <a:endParaRPr lang="en-US" dirty="0"/>
          </a:p>
        </p:txBody>
      </p:sp>
      <p:sp>
        <p:nvSpPr>
          <p:cNvPr id="4" name="Slide Number Placeholder 3"/>
          <p:cNvSpPr>
            <a:spLocks noGrp="1"/>
          </p:cNvSpPr>
          <p:nvPr>
            <p:ph type="sldNum" sz="quarter" idx="5"/>
          </p:nvPr>
        </p:nvSpPr>
        <p:spPr/>
        <p:txBody>
          <a:bodyPr/>
          <a:lstStyle/>
          <a:p>
            <a:fld id="{2F5B8D68-3D53-4EA3-9EAA-7FC94133C9C5}" type="slidenum">
              <a:rPr lang="en-US" smtClean="0"/>
              <a:t>1</a:t>
            </a:fld>
            <a:endParaRPr lang="en-US"/>
          </a:p>
        </p:txBody>
      </p:sp>
    </p:spTree>
    <p:extLst>
      <p:ext uri="{BB962C8B-B14F-4D97-AF65-F5344CB8AC3E}">
        <p14:creationId xmlns:p14="http://schemas.microsoft.com/office/powerpoint/2010/main" val="35518660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6817362"/>
            <a:ext cx="27980640" cy="4704080"/>
          </a:xfrm>
        </p:spPr>
        <p:txBody>
          <a:bodyPr/>
          <a:lstStyle/>
          <a:p>
            <a:r>
              <a:rPr lang="en-US"/>
              <a:t>Click to edit Master title style</a:t>
            </a:r>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567510" indent="0" algn="ctr">
              <a:buNone/>
              <a:defRPr>
                <a:solidFill>
                  <a:schemeClr val="tx1">
                    <a:tint val="75000"/>
                  </a:schemeClr>
                </a:solidFill>
              </a:defRPr>
            </a:lvl2pPr>
            <a:lvl3pPr marL="3135020" indent="0" algn="ctr">
              <a:buNone/>
              <a:defRPr>
                <a:solidFill>
                  <a:schemeClr val="tx1">
                    <a:tint val="75000"/>
                  </a:schemeClr>
                </a:solidFill>
              </a:defRPr>
            </a:lvl3pPr>
            <a:lvl4pPr marL="4702531" indent="0" algn="ctr">
              <a:buNone/>
              <a:defRPr>
                <a:solidFill>
                  <a:schemeClr val="tx1">
                    <a:tint val="75000"/>
                  </a:schemeClr>
                </a:solidFill>
              </a:defRPr>
            </a:lvl4pPr>
            <a:lvl5pPr marL="6270041" indent="0" algn="ctr">
              <a:buNone/>
              <a:defRPr>
                <a:solidFill>
                  <a:schemeClr val="tx1">
                    <a:tint val="75000"/>
                  </a:schemeClr>
                </a:solidFill>
              </a:defRPr>
            </a:lvl5pPr>
            <a:lvl6pPr marL="7837551" indent="0" algn="ctr">
              <a:buNone/>
              <a:defRPr>
                <a:solidFill>
                  <a:schemeClr val="tx1">
                    <a:tint val="75000"/>
                  </a:schemeClr>
                </a:solidFill>
              </a:defRPr>
            </a:lvl6pPr>
            <a:lvl7pPr marL="9405061" indent="0" algn="ctr">
              <a:buNone/>
              <a:defRPr>
                <a:solidFill>
                  <a:schemeClr val="tx1">
                    <a:tint val="75000"/>
                  </a:schemeClr>
                </a:solidFill>
              </a:defRPr>
            </a:lvl7pPr>
            <a:lvl8pPr marL="10972571" indent="0" algn="ctr">
              <a:buNone/>
              <a:defRPr>
                <a:solidFill>
                  <a:schemeClr val="tx1">
                    <a:tint val="75000"/>
                  </a:schemeClr>
                </a:solidFill>
              </a:defRPr>
            </a:lvl8pPr>
            <a:lvl9pPr marL="1254008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919310" y="2814321"/>
            <a:ext cx="26660477" cy="5991860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926459" y="2814321"/>
            <a:ext cx="79444213" cy="599186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082"/>
            <a:ext cx="27980640" cy="4358640"/>
          </a:xfrm>
        </p:spPr>
        <p:txBody>
          <a:bodyPr anchor="t"/>
          <a:lstStyle>
            <a:lvl1pPr algn="l">
              <a:defRPr sz="13700" b="1" cap="all"/>
            </a:lvl1pPr>
          </a:lstStyle>
          <a:p>
            <a:r>
              <a:rPr lang="en-US"/>
              <a:t>Click to edit Master title style</a:t>
            </a:r>
          </a:p>
        </p:txBody>
      </p:sp>
      <p:sp>
        <p:nvSpPr>
          <p:cNvPr id="3" name="Text Placeholder 2"/>
          <p:cNvSpPr>
            <a:spLocks noGrp="1"/>
          </p:cNvSpPr>
          <p:nvPr>
            <p:ph type="body" idx="1"/>
          </p:nvPr>
        </p:nvSpPr>
        <p:spPr>
          <a:xfrm>
            <a:off x="2600327" y="9301483"/>
            <a:ext cx="27980640" cy="4800598"/>
          </a:xfrm>
        </p:spPr>
        <p:txBody>
          <a:bodyPr anchor="b"/>
          <a:lstStyle>
            <a:lvl1pPr marL="0" indent="0">
              <a:buNone/>
              <a:defRPr sz="6900">
                <a:solidFill>
                  <a:schemeClr val="tx1">
                    <a:tint val="75000"/>
                  </a:schemeClr>
                </a:solidFill>
              </a:defRPr>
            </a:lvl1pPr>
            <a:lvl2pPr marL="1567510" indent="0">
              <a:buNone/>
              <a:defRPr sz="6200">
                <a:solidFill>
                  <a:schemeClr val="tx1">
                    <a:tint val="75000"/>
                  </a:schemeClr>
                </a:solidFill>
              </a:defRPr>
            </a:lvl2pPr>
            <a:lvl3pPr marL="3135020" indent="0">
              <a:buNone/>
              <a:defRPr sz="5500">
                <a:solidFill>
                  <a:schemeClr val="tx1">
                    <a:tint val="75000"/>
                  </a:schemeClr>
                </a:solidFill>
              </a:defRPr>
            </a:lvl3pPr>
            <a:lvl4pPr marL="4702531" indent="0">
              <a:buNone/>
              <a:defRPr sz="4800">
                <a:solidFill>
                  <a:schemeClr val="tx1">
                    <a:tint val="75000"/>
                  </a:schemeClr>
                </a:solidFill>
              </a:defRPr>
            </a:lvl4pPr>
            <a:lvl5pPr marL="6270041" indent="0">
              <a:buNone/>
              <a:defRPr sz="4800">
                <a:solidFill>
                  <a:schemeClr val="tx1">
                    <a:tint val="75000"/>
                  </a:schemeClr>
                </a:solidFill>
              </a:defRPr>
            </a:lvl5pPr>
            <a:lvl6pPr marL="7837551" indent="0">
              <a:buNone/>
              <a:defRPr sz="4800">
                <a:solidFill>
                  <a:schemeClr val="tx1">
                    <a:tint val="75000"/>
                  </a:schemeClr>
                </a:solidFill>
              </a:defRPr>
            </a:lvl6pPr>
            <a:lvl7pPr marL="9405061" indent="0">
              <a:buNone/>
              <a:defRPr sz="4800">
                <a:solidFill>
                  <a:schemeClr val="tx1">
                    <a:tint val="75000"/>
                  </a:schemeClr>
                </a:solidFill>
              </a:defRPr>
            </a:lvl7pPr>
            <a:lvl8pPr marL="10972571" indent="0">
              <a:buNone/>
              <a:defRPr sz="4800">
                <a:solidFill>
                  <a:schemeClr val="tx1">
                    <a:tint val="75000"/>
                  </a:schemeClr>
                </a:solidFill>
              </a:defRPr>
            </a:lvl8pPr>
            <a:lvl9pPr marL="12540082"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926457" y="16388081"/>
            <a:ext cx="53052343"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527442" y="16388081"/>
            <a:ext cx="53052347" cy="46344842"/>
          </a:xfrm>
        </p:spPr>
        <p:txBody>
          <a:bodyPr/>
          <a:lstStyle>
            <a:lvl1pPr>
              <a:defRPr sz="9600"/>
            </a:lvl1pPr>
            <a:lvl2pPr>
              <a:defRPr sz="8200"/>
            </a:lvl2pPr>
            <a:lvl3pPr>
              <a:defRPr sz="6900"/>
            </a:lvl3pPr>
            <a:lvl4pPr>
              <a:defRPr sz="6200"/>
            </a:lvl4pPr>
            <a:lvl5pPr>
              <a:defRPr sz="6200"/>
            </a:lvl5pPr>
            <a:lvl6pPr>
              <a:defRPr sz="6200"/>
            </a:lvl6pPr>
            <a:lvl7pPr>
              <a:defRPr sz="6200"/>
            </a:lvl7pPr>
            <a:lvl8pPr>
              <a:defRPr sz="6200"/>
            </a:lvl8pPr>
            <a:lvl9pPr>
              <a:defRPr sz="6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4912362"/>
            <a:ext cx="14544677"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4" name="Content Placeholder 3"/>
          <p:cNvSpPr>
            <a:spLocks noGrp="1"/>
          </p:cNvSpPr>
          <p:nvPr>
            <p:ph sz="half" idx="2"/>
          </p:nvPr>
        </p:nvSpPr>
        <p:spPr>
          <a:xfrm>
            <a:off x="1645920" y="6959600"/>
            <a:ext cx="14544677"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4912362"/>
            <a:ext cx="14550390" cy="2047238"/>
          </a:xfrm>
        </p:spPr>
        <p:txBody>
          <a:bodyPr anchor="b"/>
          <a:lstStyle>
            <a:lvl1pPr marL="0" indent="0">
              <a:buNone/>
              <a:defRPr sz="8200" b="1"/>
            </a:lvl1pPr>
            <a:lvl2pPr marL="1567510" indent="0">
              <a:buNone/>
              <a:defRPr sz="6900" b="1"/>
            </a:lvl2pPr>
            <a:lvl3pPr marL="3135020" indent="0">
              <a:buNone/>
              <a:defRPr sz="6200" b="1"/>
            </a:lvl3pPr>
            <a:lvl4pPr marL="4702531" indent="0">
              <a:buNone/>
              <a:defRPr sz="5500" b="1"/>
            </a:lvl4pPr>
            <a:lvl5pPr marL="6270041" indent="0">
              <a:buNone/>
              <a:defRPr sz="5500" b="1"/>
            </a:lvl5pPr>
            <a:lvl6pPr marL="7837551" indent="0">
              <a:buNone/>
              <a:defRPr sz="5500" b="1"/>
            </a:lvl6pPr>
            <a:lvl7pPr marL="9405061" indent="0">
              <a:buNone/>
              <a:defRPr sz="5500" b="1"/>
            </a:lvl7pPr>
            <a:lvl8pPr marL="10972571" indent="0">
              <a:buNone/>
              <a:defRPr sz="5500" b="1"/>
            </a:lvl8pPr>
            <a:lvl9pPr marL="12540082" indent="0">
              <a:buNone/>
              <a:defRPr sz="5500" b="1"/>
            </a:lvl9pPr>
          </a:lstStyle>
          <a:p>
            <a:pPr lvl="0"/>
            <a:r>
              <a:rPr lang="en-US"/>
              <a:t>Click to edit Master text styles</a:t>
            </a:r>
          </a:p>
        </p:txBody>
      </p:sp>
      <p:sp>
        <p:nvSpPr>
          <p:cNvPr id="6" name="Content Placeholder 5"/>
          <p:cNvSpPr>
            <a:spLocks noGrp="1"/>
          </p:cNvSpPr>
          <p:nvPr>
            <p:ph sz="quarter" idx="4"/>
          </p:nvPr>
        </p:nvSpPr>
        <p:spPr>
          <a:xfrm>
            <a:off x="16722092" y="6959600"/>
            <a:ext cx="14550390" cy="12644122"/>
          </a:xfrm>
        </p:spPr>
        <p:txBody>
          <a:bodyPr/>
          <a:lstStyle>
            <a:lvl1pPr>
              <a:defRPr sz="8200"/>
            </a:lvl1pPr>
            <a:lvl2pPr>
              <a:defRPr sz="6900"/>
            </a:lvl2pPr>
            <a:lvl3pPr>
              <a:defRPr sz="6200"/>
            </a:lvl3pPr>
            <a:lvl4pPr>
              <a:defRPr sz="5500"/>
            </a:lvl4pPr>
            <a:lvl5pPr>
              <a:defRPr sz="5500"/>
            </a:lvl5pPr>
            <a:lvl6pPr>
              <a:defRPr sz="5500"/>
            </a:lvl6pPr>
            <a:lvl7pPr>
              <a:defRPr sz="5500"/>
            </a:lvl7pPr>
            <a:lvl8pPr>
              <a:defRPr sz="5500"/>
            </a:lvl8pPr>
            <a:lvl9pPr>
              <a:defRPr sz="5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873760"/>
            <a:ext cx="10829927" cy="3718560"/>
          </a:xfrm>
        </p:spPr>
        <p:txBody>
          <a:bodyPr anchor="b"/>
          <a:lstStyle>
            <a:lvl1pPr algn="l">
              <a:defRPr sz="6900" b="1"/>
            </a:lvl1pPr>
          </a:lstStyle>
          <a:p>
            <a:r>
              <a:rPr lang="en-US"/>
              <a:t>Click to edit Master title style</a:t>
            </a:r>
          </a:p>
        </p:txBody>
      </p:sp>
      <p:sp>
        <p:nvSpPr>
          <p:cNvPr id="3" name="Content Placeholder 2"/>
          <p:cNvSpPr>
            <a:spLocks noGrp="1"/>
          </p:cNvSpPr>
          <p:nvPr>
            <p:ph idx="1"/>
          </p:nvPr>
        </p:nvSpPr>
        <p:spPr>
          <a:xfrm>
            <a:off x="12870180" y="873761"/>
            <a:ext cx="18402300" cy="18729962"/>
          </a:xfrm>
        </p:spPr>
        <p:txBody>
          <a:bodyPr/>
          <a:lstStyle>
            <a:lvl1pPr>
              <a:defRPr sz="11000"/>
            </a:lvl1pPr>
            <a:lvl2pPr>
              <a:defRPr sz="9600"/>
            </a:lvl2pPr>
            <a:lvl3pPr>
              <a:defRPr sz="8200"/>
            </a:lvl3pPr>
            <a:lvl4pPr>
              <a:defRPr sz="6900"/>
            </a:lvl4pPr>
            <a:lvl5pPr>
              <a:defRPr sz="6900"/>
            </a:lvl5pPr>
            <a:lvl6pPr>
              <a:defRPr sz="6900"/>
            </a:lvl6pPr>
            <a:lvl7pPr>
              <a:defRPr sz="6900"/>
            </a:lvl7pPr>
            <a:lvl8pPr>
              <a:defRPr sz="6900"/>
            </a:lvl8pPr>
            <a:lvl9pPr>
              <a:defRPr sz="6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2" y="4592321"/>
            <a:ext cx="10829927" cy="15011402"/>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p:spPr>
        <p:txBody>
          <a:bodyPr anchor="b"/>
          <a:lstStyle>
            <a:lvl1pPr algn="l">
              <a:defRPr sz="6900" b="1"/>
            </a:lvl1pPr>
          </a:lstStyle>
          <a:p>
            <a:r>
              <a:rPr lang="en-US"/>
              <a:t>Click to edit Master title style</a:t>
            </a:r>
          </a:p>
        </p:txBody>
      </p:sp>
      <p:sp>
        <p:nvSpPr>
          <p:cNvPr id="3" name="Picture Placeholder 2"/>
          <p:cNvSpPr>
            <a:spLocks noGrp="1"/>
          </p:cNvSpPr>
          <p:nvPr>
            <p:ph type="pic" idx="1"/>
          </p:nvPr>
        </p:nvSpPr>
        <p:spPr>
          <a:xfrm>
            <a:off x="6452237" y="1960880"/>
            <a:ext cx="19751040" cy="13167360"/>
          </a:xfrm>
        </p:spPr>
        <p:txBody>
          <a:bodyPr/>
          <a:lstStyle>
            <a:lvl1pPr marL="0" indent="0">
              <a:buNone/>
              <a:defRPr sz="11000"/>
            </a:lvl1pPr>
            <a:lvl2pPr marL="1567510" indent="0">
              <a:buNone/>
              <a:defRPr sz="9600"/>
            </a:lvl2pPr>
            <a:lvl3pPr marL="3135020" indent="0">
              <a:buNone/>
              <a:defRPr sz="8200"/>
            </a:lvl3pPr>
            <a:lvl4pPr marL="4702531" indent="0">
              <a:buNone/>
              <a:defRPr sz="6900"/>
            </a:lvl4pPr>
            <a:lvl5pPr marL="6270041" indent="0">
              <a:buNone/>
              <a:defRPr sz="6900"/>
            </a:lvl5pPr>
            <a:lvl6pPr marL="7837551" indent="0">
              <a:buNone/>
              <a:defRPr sz="6900"/>
            </a:lvl6pPr>
            <a:lvl7pPr marL="9405061" indent="0">
              <a:buNone/>
              <a:defRPr sz="6900"/>
            </a:lvl7pPr>
            <a:lvl8pPr marL="10972571" indent="0">
              <a:buNone/>
              <a:defRPr sz="6900"/>
            </a:lvl8pPr>
            <a:lvl9pPr marL="12540082" indent="0">
              <a:buNone/>
              <a:defRPr sz="6900"/>
            </a:lvl9pPr>
          </a:lstStyle>
          <a:p>
            <a:endParaRPr lang="en-US" dirty="0"/>
          </a:p>
        </p:txBody>
      </p:sp>
      <p:sp>
        <p:nvSpPr>
          <p:cNvPr id="4" name="Text Placeholder 3"/>
          <p:cNvSpPr>
            <a:spLocks noGrp="1"/>
          </p:cNvSpPr>
          <p:nvPr>
            <p:ph type="body" sz="half" idx="2"/>
          </p:nvPr>
        </p:nvSpPr>
        <p:spPr>
          <a:xfrm>
            <a:off x="6452237" y="17175482"/>
            <a:ext cx="19751040" cy="2575558"/>
          </a:xfrm>
        </p:spPr>
        <p:txBody>
          <a:bodyPr/>
          <a:lstStyle>
            <a:lvl1pPr marL="0" indent="0">
              <a:buNone/>
              <a:defRPr sz="4800"/>
            </a:lvl1pPr>
            <a:lvl2pPr marL="1567510" indent="0">
              <a:buNone/>
              <a:defRPr sz="4100"/>
            </a:lvl2pPr>
            <a:lvl3pPr marL="3135020" indent="0">
              <a:buNone/>
              <a:defRPr sz="3400"/>
            </a:lvl3pPr>
            <a:lvl4pPr marL="4702531" indent="0">
              <a:buNone/>
              <a:defRPr sz="3100"/>
            </a:lvl4pPr>
            <a:lvl5pPr marL="6270041" indent="0">
              <a:buNone/>
              <a:defRPr sz="3100"/>
            </a:lvl5pPr>
            <a:lvl6pPr marL="7837551" indent="0">
              <a:buNone/>
              <a:defRPr sz="3100"/>
            </a:lvl6pPr>
            <a:lvl7pPr marL="9405061" indent="0">
              <a:buNone/>
              <a:defRPr sz="3100"/>
            </a:lvl7pPr>
            <a:lvl8pPr marL="10972571" indent="0">
              <a:buNone/>
              <a:defRPr sz="3100"/>
            </a:lvl8pPr>
            <a:lvl9pPr marL="12540082" indent="0">
              <a:buNone/>
              <a:defRPr sz="3100"/>
            </a:lvl9pPr>
          </a:lstStyle>
          <a:p>
            <a:pPr lvl="0"/>
            <a:r>
              <a:rPr lang="en-US"/>
              <a:t>Click to edit Master text styles</a:t>
            </a:r>
          </a:p>
        </p:txBody>
      </p:sp>
      <p:sp>
        <p:nvSpPr>
          <p:cNvPr id="5" name="Date Placeholder 4"/>
          <p:cNvSpPr>
            <a:spLocks noGrp="1"/>
          </p:cNvSpPr>
          <p:nvPr>
            <p:ph type="dt" sz="half" idx="10"/>
          </p:nvPr>
        </p:nvSpPr>
        <p:spPr/>
        <p:txBody>
          <a:bodyPr/>
          <a:lstStyle/>
          <a:p>
            <a:fld id="{D4606477-2ED9-4887-80D8-8A9ED8E84A89}" type="datetimeFigureOut">
              <a:rPr lang="en-US" smtClean="0"/>
              <a:pPr/>
              <a:t>8/6/2021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C04D78D-2684-44E5-A461-63E314112EE0}"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313502" tIns="156751" rIns="313502" bIns="156751" rtlCol="0" anchor="ctr">
            <a:normAutofit/>
          </a:bodyPr>
          <a:lstStyle/>
          <a:p>
            <a:r>
              <a:rPr lang="en-US"/>
              <a:t>Click to edit Master title style</a:t>
            </a:r>
          </a:p>
        </p:txBody>
      </p:sp>
      <p:sp>
        <p:nvSpPr>
          <p:cNvPr id="3" name="Text Placeholder 2"/>
          <p:cNvSpPr>
            <a:spLocks noGrp="1"/>
          </p:cNvSpPr>
          <p:nvPr>
            <p:ph type="body" idx="1"/>
          </p:nvPr>
        </p:nvSpPr>
        <p:spPr>
          <a:xfrm>
            <a:off x="1645920" y="5120641"/>
            <a:ext cx="29626560" cy="14483082"/>
          </a:xfrm>
          <a:prstGeom prst="rect">
            <a:avLst/>
          </a:prstGeom>
        </p:spPr>
        <p:txBody>
          <a:bodyPr vert="horz" lIns="313502" tIns="156751" rIns="313502" bIns="1567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20340322"/>
            <a:ext cx="7680960" cy="1168400"/>
          </a:xfrm>
          <a:prstGeom prst="rect">
            <a:avLst/>
          </a:prstGeom>
        </p:spPr>
        <p:txBody>
          <a:bodyPr vert="horz" lIns="313502" tIns="156751" rIns="313502" bIns="156751" rtlCol="0" anchor="ctr"/>
          <a:lstStyle>
            <a:lvl1pPr algn="l">
              <a:defRPr sz="4100">
                <a:solidFill>
                  <a:schemeClr val="tx1">
                    <a:tint val="75000"/>
                  </a:schemeClr>
                </a:solidFill>
              </a:defRPr>
            </a:lvl1pPr>
          </a:lstStyle>
          <a:p>
            <a:fld id="{D4606477-2ED9-4887-80D8-8A9ED8E84A89}" type="datetimeFigureOut">
              <a:rPr lang="en-US" smtClean="0"/>
              <a:pPr/>
              <a:t>8/6/2021</a:t>
            </a:fld>
            <a:endParaRPr lang="en-US" dirty="0"/>
          </a:p>
        </p:txBody>
      </p:sp>
      <p:sp>
        <p:nvSpPr>
          <p:cNvPr id="5" name="Footer Placeholder 4"/>
          <p:cNvSpPr>
            <a:spLocks noGrp="1"/>
          </p:cNvSpPr>
          <p:nvPr>
            <p:ph type="ftr" sz="quarter" idx="3"/>
          </p:nvPr>
        </p:nvSpPr>
        <p:spPr>
          <a:xfrm>
            <a:off x="11247120" y="20340322"/>
            <a:ext cx="10424160" cy="1168400"/>
          </a:xfrm>
          <a:prstGeom prst="rect">
            <a:avLst/>
          </a:prstGeom>
        </p:spPr>
        <p:txBody>
          <a:bodyPr vert="horz" lIns="313502" tIns="156751" rIns="313502" bIns="156751" rtlCol="0" anchor="ctr"/>
          <a:lstStyle>
            <a:lvl1pPr algn="ctr">
              <a:defRPr sz="41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591520" y="20340322"/>
            <a:ext cx="7680960" cy="1168400"/>
          </a:xfrm>
          <a:prstGeom prst="rect">
            <a:avLst/>
          </a:prstGeom>
        </p:spPr>
        <p:txBody>
          <a:bodyPr vert="horz" lIns="313502" tIns="156751" rIns="313502" bIns="156751" rtlCol="0" anchor="ctr"/>
          <a:lstStyle>
            <a:lvl1pPr algn="r">
              <a:defRPr sz="4100">
                <a:solidFill>
                  <a:schemeClr val="tx1">
                    <a:tint val="75000"/>
                  </a:schemeClr>
                </a:solidFill>
              </a:defRPr>
            </a:lvl1pPr>
          </a:lstStyle>
          <a:p>
            <a:fld id="{2C04D78D-2684-44E5-A461-63E314112EE0}"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135020" rtl="0" eaLnBrk="1" latinLnBrk="0" hangingPunct="1">
        <a:spcBef>
          <a:spcPct val="0"/>
        </a:spcBef>
        <a:buNone/>
        <a:defRPr sz="15100" kern="1200">
          <a:solidFill>
            <a:schemeClr val="tx1"/>
          </a:solidFill>
          <a:latin typeface="+mj-lt"/>
          <a:ea typeface="+mj-ea"/>
          <a:cs typeface="+mj-cs"/>
        </a:defRPr>
      </a:lvl1pPr>
    </p:titleStyle>
    <p:bodyStyle>
      <a:lvl1pPr marL="1175633" indent="-1175633" algn="l" defTabSz="3135020" rtl="0" eaLnBrk="1" latinLnBrk="0" hangingPunct="1">
        <a:spcBef>
          <a:spcPct val="20000"/>
        </a:spcBef>
        <a:buFont typeface="Arial" pitchFamily="34" charset="0"/>
        <a:buChar char="•"/>
        <a:defRPr sz="11000" kern="1200">
          <a:solidFill>
            <a:schemeClr val="tx1"/>
          </a:solidFill>
          <a:latin typeface="+mn-lt"/>
          <a:ea typeface="+mn-ea"/>
          <a:cs typeface="+mn-cs"/>
        </a:defRPr>
      </a:lvl1pPr>
      <a:lvl2pPr marL="2547204" indent="-979694" algn="l" defTabSz="3135020" rtl="0" eaLnBrk="1" latinLnBrk="0" hangingPunct="1">
        <a:spcBef>
          <a:spcPct val="20000"/>
        </a:spcBef>
        <a:buFont typeface="Arial" pitchFamily="34" charset="0"/>
        <a:buChar char="–"/>
        <a:defRPr sz="9600" kern="1200">
          <a:solidFill>
            <a:schemeClr val="tx1"/>
          </a:solidFill>
          <a:latin typeface="+mn-lt"/>
          <a:ea typeface="+mn-ea"/>
          <a:cs typeface="+mn-cs"/>
        </a:defRPr>
      </a:lvl2pPr>
      <a:lvl3pPr marL="3918776" indent="-783755" algn="l" defTabSz="3135020" rtl="0" eaLnBrk="1" latinLnBrk="0" hangingPunct="1">
        <a:spcBef>
          <a:spcPct val="20000"/>
        </a:spcBef>
        <a:buFont typeface="Arial" pitchFamily="34" charset="0"/>
        <a:buChar char="•"/>
        <a:defRPr sz="8200" kern="1200">
          <a:solidFill>
            <a:schemeClr val="tx1"/>
          </a:solidFill>
          <a:latin typeface="+mn-lt"/>
          <a:ea typeface="+mn-ea"/>
          <a:cs typeface="+mn-cs"/>
        </a:defRPr>
      </a:lvl3pPr>
      <a:lvl4pPr marL="548628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4pPr>
      <a:lvl5pPr marL="705379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5pPr>
      <a:lvl6pPr marL="862130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6pPr>
      <a:lvl7pPr marL="10188816"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7pPr>
      <a:lvl8pPr marL="1175632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8pPr>
      <a:lvl9pPr marL="13323837" indent="-783755" algn="l" defTabSz="3135020" rtl="0" eaLnBrk="1" latinLnBrk="0" hangingPunct="1">
        <a:spcBef>
          <a:spcPct val="20000"/>
        </a:spcBef>
        <a:buFont typeface="Arial" pitchFamily="34" charset="0"/>
        <a:buChar char="•"/>
        <a:defRPr sz="6900" kern="1200">
          <a:solidFill>
            <a:schemeClr val="tx1"/>
          </a:solidFill>
          <a:latin typeface="+mn-lt"/>
          <a:ea typeface="+mn-ea"/>
          <a:cs typeface="+mn-cs"/>
        </a:defRPr>
      </a:lvl9pPr>
    </p:bodyStyle>
    <p:otherStyle>
      <a:defPPr>
        <a:defRPr lang="en-US"/>
      </a:defPPr>
      <a:lvl1pPr marL="0" algn="l" defTabSz="3135020" rtl="0" eaLnBrk="1" latinLnBrk="0" hangingPunct="1">
        <a:defRPr sz="6200" kern="1200">
          <a:solidFill>
            <a:schemeClr val="tx1"/>
          </a:solidFill>
          <a:latin typeface="+mn-lt"/>
          <a:ea typeface="+mn-ea"/>
          <a:cs typeface="+mn-cs"/>
        </a:defRPr>
      </a:lvl1pPr>
      <a:lvl2pPr marL="1567510" algn="l" defTabSz="3135020" rtl="0" eaLnBrk="1" latinLnBrk="0" hangingPunct="1">
        <a:defRPr sz="6200" kern="1200">
          <a:solidFill>
            <a:schemeClr val="tx1"/>
          </a:solidFill>
          <a:latin typeface="+mn-lt"/>
          <a:ea typeface="+mn-ea"/>
          <a:cs typeface="+mn-cs"/>
        </a:defRPr>
      </a:lvl2pPr>
      <a:lvl3pPr marL="3135020" algn="l" defTabSz="3135020" rtl="0" eaLnBrk="1" latinLnBrk="0" hangingPunct="1">
        <a:defRPr sz="6200" kern="1200">
          <a:solidFill>
            <a:schemeClr val="tx1"/>
          </a:solidFill>
          <a:latin typeface="+mn-lt"/>
          <a:ea typeface="+mn-ea"/>
          <a:cs typeface="+mn-cs"/>
        </a:defRPr>
      </a:lvl3pPr>
      <a:lvl4pPr marL="4702531" algn="l" defTabSz="3135020" rtl="0" eaLnBrk="1" latinLnBrk="0" hangingPunct="1">
        <a:defRPr sz="6200" kern="1200">
          <a:solidFill>
            <a:schemeClr val="tx1"/>
          </a:solidFill>
          <a:latin typeface="+mn-lt"/>
          <a:ea typeface="+mn-ea"/>
          <a:cs typeface="+mn-cs"/>
        </a:defRPr>
      </a:lvl4pPr>
      <a:lvl5pPr marL="6270041" algn="l" defTabSz="3135020" rtl="0" eaLnBrk="1" latinLnBrk="0" hangingPunct="1">
        <a:defRPr sz="6200" kern="1200">
          <a:solidFill>
            <a:schemeClr val="tx1"/>
          </a:solidFill>
          <a:latin typeface="+mn-lt"/>
          <a:ea typeface="+mn-ea"/>
          <a:cs typeface="+mn-cs"/>
        </a:defRPr>
      </a:lvl5pPr>
      <a:lvl6pPr marL="7837551" algn="l" defTabSz="3135020" rtl="0" eaLnBrk="1" latinLnBrk="0" hangingPunct="1">
        <a:defRPr sz="6200" kern="1200">
          <a:solidFill>
            <a:schemeClr val="tx1"/>
          </a:solidFill>
          <a:latin typeface="+mn-lt"/>
          <a:ea typeface="+mn-ea"/>
          <a:cs typeface="+mn-cs"/>
        </a:defRPr>
      </a:lvl6pPr>
      <a:lvl7pPr marL="9405061" algn="l" defTabSz="3135020" rtl="0" eaLnBrk="1" latinLnBrk="0" hangingPunct="1">
        <a:defRPr sz="6200" kern="1200">
          <a:solidFill>
            <a:schemeClr val="tx1"/>
          </a:solidFill>
          <a:latin typeface="+mn-lt"/>
          <a:ea typeface="+mn-ea"/>
          <a:cs typeface="+mn-cs"/>
        </a:defRPr>
      </a:lvl7pPr>
      <a:lvl8pPr marL="10972571" algn="l" defTabSz="3135020" rtl="0" eaLnBrk="1" latinLnBrk="0" hangingPunct="1">
        <a:defRPr sz="6200" kern="1200">
          <a:solidFill>
            <a:schemeClr val="tx1"/>
          </a:solidFill>
          <a:latin typeface="+mn-lt"/>
          <a:ea typeface="+mn-ea"/>
          <a:cs typeface="+mn-cs"/>
        </a:defRPr>
      </a:lvl8pPr>
      <a:lvl9pPr marL="12540082" algn="l" defTabSz="3135020" rtl="0" eaLnBrk="1" latinLnBrk="0" hangingPunct="1">
        <a:defRPr sz="6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gi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gif"/><Relationship Id="rId11" Type="http://schemas.openxmlformats.org/officeDocument/2006/relationships/image" Target="../media/image9.svg"/><Relationship Id="rId5" Type="http://schemas.openxmlformats.org/officeDocument/2006/relationships/image" Target="../media/image3.gif"/><Relationship Id="rId10" Type="http://schemas.openxmlformats.org/officeDocument/2006/relationships/image" Target="../media/image8.png"/><Relationship Id="rId4" Type="http://schemas.openxmlformats.org/officeDocument/2006/relationships/image" Target="../media/image2.gif"/><Relationship Id="rId9"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pic>
        <p:nvPicPr>
          <p:cNvPr id="81" name="Picture 80">
            <a:extLst>
              <a:ext uri="{FF2B5EF4-FFF2-40B4-BE49-F238E27FC236}">
                <a16:creationId xmlns:a16="http://schemas.microsoft.com/office/drawing/2014/main" id="{D43F68A3-D4E1-4E45-BF5E-ADB707F0D7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457200"/>
            <a:ext cx="8763000" cy="1356592"/>
          </a:xfrm>
          <a:prstGeom prst="rect">
            <a:avLst/>
          </a:prstGeom>
        </p:spPr>
      </p:pic>
      <p:sp>
        <p:nvSpPr>
          <p:cNvPr id="14" name="Rectangle 13"/>
          <p:cNvSpPr/>
          <p:nvPr/>
        </p:nvSpPr>
        <p:spPr>
          <a:xfrm>
            <a:off x="22134527" y="6014234"/>
            <a:ext cx="4038600" cy="7663636"/>
          </a:xfrm>
          <a:prstGeom prst="rect">
            <a:avLst/>
          </a:prstGeom>
        </p:spPr>
        <p:txBody>
          <a:bodyPr wrap="square">
            <a:spAutoFit/>
          </a:bodyPr>
          <a:lstStyle/>
          <a:p>
            <a:pPr algn="just">
              <a:spcBef>
                <a:spcPts val="1200"/>
              </a:spcBef>
            </a:pPr>
            <a:r>
              <a:rPr lang="en-US" sz="3000" dirty="0">
                <a:latin typeface="Arial" panose="020B0604020202020204" pitchFamily="34" charset="0"/>
                <a:cs typeface="Arial" panose="020B0604020202020204" pitchFamily="34" charset="0"/>
              </a:rPr>
              <a:t>neural control systems but also show that EEG headsets can be used to detect when a human is distracted in a life-threatening situation such as when driving a motor vehicle or flying an aircraft. In a world filled with technology designed to distract users, it will be socially beneficial to advance technology to catch distractions.</a:t>
            </a:r>
            <a:r>
              <a:rPr lang="en-US" sz="3200" dirty="0"/>
              <a:t> </a:t>
            </a:r>
          </a:p>
          <a:p>
            <a:pPr algn="just">
              <a:spcBef>
                <a:spcPts val="1200"/>
              </a:spcBef>
            </a:pPr>
            <a:endParaRPr lang="en-US" sz="3000" dirty="0">
              <a:solidFill>
                <a:srgbClr val="FFFFFF"/>
              </a:solidFill>
              <a:latin typeface="Arial"/>
              <a:ea typeface="Times New Roman"/>
              <a:cs typeface="Arial"/>
            </a:endParaRPr>
          </a:p>
        </p:txBody>
      </p:sp>
      <p:sp>
        <p:nvSpPr>
          <p:cNvPr id="4" name="TextBox 3"/>
          <p:cNvSpPr txBox="1"/>
          <p:nvPr/>
        </p:nvSpPr>
        <p:spPr>
          <a:xfrm>
            <a:off x="780047" y="2886630"/>
            <a:ext cx="31546800" cy="1200329"/>
          </a:xfrm>
          <a:prstGeom prst="rect">
            <a:avLst/>
          </a:prstGeom>
          <a:noFill/>
        </p:spPr>
        <p:txBody>
          <a:bodyPr wrap="square" rtlCol="0">
            <a:spAutoFit/>
          </a:bodyPr>
          <a:lstStyle/>
          <a:p>
            <a:pPr algn="ctr"/>
            <a:r>
              <a:rPr lang="en-US" sz="7200" b="1" spc="50" dirty="0">
                <a:latin typeface="Arial"/>
                <a:cs typeface="Arial"/>
              </a:rPr>
              <a:t>Integrating Neural Control Systems into the Internet of Things</a:t>
            </a:r>
          </a:p>
        </p:txBody>
      </p:sp>
      <p:sp>
        <p:nvSpPr>
          <p:cNvPr id="7" name="TextBox 6"/>
          <p:cNvSpPr txBox="1"/>
          <p:nvPr/>
        </p:nvSpPr>
        <p:spPr>
          <a:xfrm>
            <a:off x="767032" y="4904642"/>
            <a:ext cx="10058400" cy="17266265"/>
          </a:xfrm>
          <a:prstGeom prst="rect">
            <a:avLst/>
          </a:prstGeom>
          <a:noFill/>
        </p:spPr>
        <p:txBody>
          <a:bodyPr wrap="square" rtlCol="0">
            <a:spAutoFit/>
          </a:bodyPr>
          <a:lstStyle/>
          <a:p>
            <a:pPr algn="ctr"/>
            <a:r>
              <a:rPr lang="en-US" sz="4200" b="1" dirty="0">
                <a:latin typeface="Arial"/>
                <a:ea typeface="Times New Roman"/>
                <a:cs typeface="Arial"/>
              </a:rPr>
              <a:t>Abstract</a:t>
            </a:r>
            <a:endParaRPr lang="en-US" sz="3600" dirty="0">
              <a:latin typeface="Arial"/>
              <a:ea typeface="Times New Roman"/>
              <a:cs typeface="Arial"/>
            </a:endParaRPr>
          </a:p>
          <a:p>
            <a:pPr algn="just"/>
            <a:r>
              <a:rPr lang="en-US" sz="3600" dirty="0">
                <a:latin typeface="Arial" panose="020B0604020202020204" pitchFamily="34" charset="0"/>
                <a:cs typeface="Arial" panose="020B0604020202020204" pitchFamily="34" charset="0"/>
              </a:rPr>
              <a:t>Due to recent progress made in noninvasive electroencephalography (EEG) technologies for brain-computer interfacing (BCI), such BCIs are now being reconsidered for applications outside of medicine. These devices are capable of streaming live raw EEG signals and translating them into mental commands. Some mental commands include left, right, lift, drop, push, and pull. My research, conducted in the Laboratory for Agilent and Resilient Complex Systems (LARX), focuses on using BCI technology to play pursuit-evasion games. The actions each subject took in a game mostly corresponded with their intentions. </a:t>
            </a:r>
          </a:p>
          <a:p>
            <a:endParaRPr lang="en-US" sz="3600" b="1" dirty="0">
              <a:solidFill>
                <a:prstClr val="black"/>
              </a:solidFill>
              <a:latin typeface="Arial"/>
              <a:ea typeface="Times New Roman"/>
              <a:cs typeface="Arial"/>
            </a:endParaRPr>
          </a:p>
          <a:p>
            <a:pPr algn="ctr"/>
            <a:r>
              <a:rPr lang="en-US" sz="4200" b="1" dirty="0">
                <a:solidFill>
                  <a:prstClr val="black"/>
                </a:solidFill>
                <a:latin typeface="Arial"/>
                <a:ea typeface="Times New Roman"/>
                <a:cs typeface="Arial"/>
              </a:rPr>
              <a:t>Background</a:t>
            </a:r>
          </a:p>
          <a:p>
            <a:pPr algn="just"/>
            <a:r>
              <a:rPr lang="en-US" sz="3000" dirty="0">
                <a:latin typeface="Arial" panose="020B0604020202020204" pitchFamily="34" charset="0"/>
                <a:cs typeface="Arial" panose="020B0604020202020204" pitchFamily="34" charset="0"/>
              </a:rPr>
              <a:t>The first case to be considered was a human using mental commands to pursue an evading machine heading towards a misleading and real target. The human subject controlled a square on the screen with the Emotiv EPOC Flex headset to pursue the evader. Interaction with the headset and animation of the game was implemented using Python and the Pygame library.</a:t>
            </a:r>
          </a:p>
          <a:p>
            <a:pPr algn="just"/>
            <a:br>
              <a:rPr lang="en-US" sz="3000" dirty="0">
                <a:latin typeface="Arial" panose="020B0604020202020204" pitchFamily="34" charset="0"/>
                <a:cs typeface="Arial" panose="020B0604020202020204" pitchFamily="34" charset="0"/>
              </a:rPr>
            </a:br>
            <a:r>
              <a:rPr lang="en-US" sz="3000" dirty="0">
                <a:latin typeface="Arial" panose="020B0604020202020204" pitchFamily="34" charset="0"/>
                <a:cs typeface="Arial" panose="020B0604020202020204" pitchFamily="34" charset="0"/>
              </a:rPr>
              <a:t>Evasion algorithms were implemented for the machine to deceive the human pursuer. For each trial one of three paths was chosen at random by the evader. To the right, </a:t>
            </a:r>
            <a:r>
              <a:rPr lang="en-US" sz="3000" i="1" dirty="0">
                <a:latin typeface="Arial" panose="020B0604020202020204" pitchFamily="34" charset="0"/>
                <a:cs typeface="Arial" panose="020B0604020202020204" pitchFamily="34" charset="0"/>
              </a:rPr>
              <a:t>Fig. 1 </a:t>
            </a:r>
            <a:r>
              <a:rPr lang="en-US" sz="3000" dirty="0">
                <a:latin typeface="Arial" panose="020B0604020202020204" pitchFamily="34" charset="0"/>
                <a:cs typeface="Arial" panose="020B0604020202020204" pitchFamily="34" charset="0"/>
              </a:rPr>
              <a:t>demonstrates the three potential paths for the evader - exaggerating, switching, and ambiguous [1-2].  The trials conducted can be thought of as a repeated game [3]. In addition to determining mental commands, </a:t>
            </a:r>
            <a:br>
              <a:rPr lang="en-US" sz="3000" dirty="0">
                <a:latin typeface="Arial" panose="020B0604020202020204" pitchFamily="34" charset="0"/>
                <a:cs typeface="Arial" panose="020B0604020202020204" pitchFamily="34" charset="0"/>
              </a:rPr>
            </a:br>
            <a:endParaRPr lang="en-US" sz="3000" dirty="0">
              <a:solidFill>
                <a:schemeClr val="bg1"/>
              </a:solidFill>
              <a:latin typeface="Arial" panose="020B0604020202020204" pitchFamily="34" charset="0"/>
              <a:ea typeface="Times New Roman"/>
              <a:cs typeface="Arial" panose="020B0604020202020204" pitchFamily="34" charset="0"/>
            </a:endParaRPr>
          </a:p>
        </p:txBody>
      </p:sp>
      <p:sp>
        <p:nvSpPr>
          <p:cNvPr id="87" name="TextBox 86"/>
          <p:cNvSpPr txBox="1"/>
          <p:nvPr/>
        </p:nvSpPr>
        <p:spPr>
          <a:xfrm>
            <a:off x="22131284" y="13165208"/>
            <a:ext cx="10058400" cy="3508653"/>
          </a:xfrm>
          <a:prstGeom prst="rect">
            <a:avLst/>
          </a:prstGeom>
          <a:noFill/>
        </p:spPr>
        <p:txBody>
          <a:bodyPr wrap="square" rtlCol="0">
            <a:spAutoFit/>
          </a:bodyPr>
          <a:lstStyle/>
          <a:p>
            <a:pPr algn="ctr"/>
            <a:r>
              <a:rPr lang="en-US" sz="4200" b="1" dirty="0">
                <a:latin typeface="Arial"/>
                <a:cs typeface="Arial"/>
              </a:rPr>
              <a:t>Next Steps</a:t>
            </a:r>
          </a:p>
          <a:p>
            <a:pPr algn="just"/>
            <a:r>
              <a:rPr lang="en-US" sz="3000" dirty="0">
                <a:latin typeface="Arial" panose="020B0604020202020204" pitchFamily="34" charset="0"/>
                <a:cs typeface="Arial" panose="020B0604020202020204" pitchFamily="34" charset="0"/>
              </a:rPr>
              <a:t>Some next steps include testing different cases. For instance, two humans using mental commands to pursue an evader. In addition, a potential next step could be to develop an algorithm for distraction detection so that a machine could regain control in the event of a human becoming distracted.</a:t>
            </a:r>
            <a:endParaRPr lang="en-US" sz="3000" b="1" dirty="0">
              <a:latin typeface="Arial" panose="020B0604020202020204" pitchFamily="34" charset="0"/>
              <a:cs typeface="Arial" panose="020B0604020202020204" pitchFamily="34" charset="0"/>
            </a:endParaRPr>
          </a:p>
        </p:txBody>
      </p:sp>
      <p:sp>
        <p:nvSpPr>
          <p:cNvPr id="110" name="TextBox 109"/>
          <p:cNvSpPr txBox="1"/>
          <p:nvPr/>
        </p:nvSpPr>
        <p:spPr>
          <a:xfrm>
            <a:off x="11391900" y="17370502"/>
            <a:ext cx="10058400" cy="4431983"/>
          </a:xfrm>
          <a:prstGeom prst="rect">
            <a:avLst/>
          </a:prstGeom>
          <a:noFill/>
        </p:spPr>
        <p:txBody>
          <a:bodyPr wrap="square" rtlCol="0">
            <a:spAutoFit/>
          </a:bodyPr>
          <a:lstStyle/>
          <a:p>
            <a:pPr algn="ctr"/>
            <a:r>
              <a:rPr lang="en-US" sz="4200" b="1" dirty="0">
                <a:latin typeface="Arial"/>
                <a:ea typeface="Times New Roman"/>
                <a:cs typeface="Arial"/>
              </a:rPr>
              <a:t>Observations</a:t>
            </a:r>
          </a:p>
          <a:p>
            <a:pPr algn="just"/>
            <a:r>
              <a:rPr lang="en-US" sz="3000" dirty="0">
                <a:latin typeface="Arial" panose="020B0604020202020204" pitchFamily="34" charset="0"/>
                <a:cs typeface="Arial" panose="020B0604020202020204" pitchFamily="34" charset="0"/>
              </a:rPr>
              <a:t>For each trial, raw EEG data was collected and then visualized to create graphical images of the subject’s brain heat map over time (see </a:t>
            </a:r>
            <a:r>
              <a:rPr lang="en-US" sz="3000" i="1" dirty="0">
                <a:latin typeface="Arial" panose="020B0604020202020204" pitchFamily="34" charset="0"/>
                <a:cs typeface="Arial" panose="020B0604020202020204" pitchFamily="34" charset="0"/>
              </a:rPr>
              <a:t>Figure 2</a:t>
            </a:r>
            <a:r>
              <a:rPr lang="en-US" sz="3000" dirty="0">
                <a:latin typeface="Arial" panose="020B0604020202020204" pitchFamily="34" charset="0"/>
                <a:cs typeface="Arial" panose="020B0604020202020204" pitchFamily="34" charset="0"/>
              </a:rPr>
              <a:t>). From the processed data, it could be observed that a subject was typically focused when heat was concentrated in the left frontal region of their brain. Scattering of heat concentration could be observed when the subject became distracted.</a:t>
            </a:r>
            <a:br>
              <a:rPr lang="en-US" sz="3000" dirty="0">
                <a:latin typeface="Arial" panose="020B0604020202020204" pitchFamily="34" charset="0"/>
                <a:cs typeface="Arial" panose="020B0604020202020204" pitchFamily="34" charset="0"/>
              </a:rPr>
            </a:br>
            <a:endParaRPr lang="en-US" sz="3000" b="1" dirty="0">
              <a:latin typeface="Arial" panose="020B0604020202020204" pitchFamily="34" charset="0"/>
              <a:ea typeface="Times New Roman"/>
              <a:cs typeface="Arial" panose="020B0604020202020204" pitchFamily="34" charset="0"/>
            </a:endParaRPr>
          </a:p>
        </p:txBody>
      </p:sp>
      <p:sp>
        <p:nvSpPr>
          <p:cNvPr id="2" name="TextBox 1"/>
          <p:cNvSpPr txBox="1"/>
          <p:nvPr/>
        </p:nvSpPr>
        <p:spPr>
          <a:xfrm>
            <a:off x="17609167" y="446137"/>
            <a:ext cx="14752757" cy="1754326"/>
          </a:xfrm>
          <a:prstGeom prst="rect">
            <a:avLst/>
          </a:prstGeom>
          <a:noFill/>
        </p:spPr>
        <p:txBody>
          <a:bodyPr wrap="none" rtlCol="0">
            <a:spAutoFit/>
          </a:bodyPr>
          <a:lstStyle/>
          <a:p>
            <a:pPr algn="r"/>
            <a:r>
              <a:rPr lang="en-US" sz="3600" b="1" dirty="0">
                <a:latin typeface="Arial"/>
                <a:cs typeface="Arial"/>
              </a:rPr>
              <a:t>Quanyan Zhu, Department of Electrical and Computer Engineering</a:t>
            </a:r>
          </a:p>
          <a:p>
            <a:pPr algn="r"/>
            <a:r>
              <a:rPr lang="en-US" sz="3600" b="1" dirty="0">
                <a:latin typeface="Arial"/>
                <a:cs typeface="Arial"/>
              </a:rPr>
              <a:t>Undergraduate Summer Research Program</a:t>
            </a:r>
          </a:p>
          <a:p>
            <a:pPr algn="r"/>
            <a:r>
              <a:rPr lang="en-US" sz="3600" b="1" dirty="0">
                <a:latin typeface="Arial"/>
                <a:cs typeface="Arial"/>
              </a:rPr>
              <a:t>Andrew Paul Mayer</a:t>
            </a:r>
          </a:p>
        </p:txBody>
      </p:sp>
      <p:cxnSp>
        <p:nvCxnSpPr>
          <p:cNvPr id="69" name="Straight Connector 68"/>
          <p:cNvCxnSpPr/>
          <p:nvPr/>
        </p:nvCxnSpPr>
        <p:spPr>
          <a:xfrm>
            <a:off x="685800" y="4495800"/>
            <a:ext cx="31470600" cy="0"/>
          </a:xfrm>
          <a:prstGeom prst="line">
            <a:avLst/>
          </a:prstGeom>
        </p:spPr>
        <p:style>
          <a:lnRef idx="2">
            <a:schemeClr val="accent1"/>
          </a:lnRef>
          <a:fillRef idx="0">
            <a:schemeClr val="accent1"/>
          </a:fillRef>
          <a:effectRef idx="1">
            <a:schemeClr val="accent1"/>
          </a:effectRef>
          <a:fontRef idx="minor">
            <a:schemeClr val="tx1"/>
          </a:fontRef>
        </p:style>
      </p:cxnSp>
      <p:sp>
        <p:nvSpPr>
          <p:cNvPr id="131" name="TextBox 130"/>
          <p:cNvSpPr txBox="1"/>
          <p:nvPr/>
        </p:nvSpPr>
        <p:spPr>
          <a:xfrm>
            <a:off x="11391900" y="5649117"/>
            <a:ext cx="10058400" cy="4401205"/>
          </a:xfrm>
          <a:prstGeom prst="rect">
            <a:avLst/>
          </a:prstGeom>
          <a:noFill/>
        </p:spPr>
        <p:txBody>
          <a:bodyPr wrap="square" rtlCol="0">
            <a:spAutoFit/>
          </a:bodyPr>
          <a:lstStyle/>
          <a:p>
            <a:pPr algn="just">
              <a:spcBef>
                <a:spcPts val="1200"/>
              </a:spcBef>
            </a:pPr>
            <a:r>
              <a:rPr lang="en-US" sz="3000" dirty="0">
                <a:latin typeface="Arial" panose="020B0604020202020204" pitchFamily="34" charset="0"/>
                <a:cs typeface="Arial" panose="020B0604020202020204" pitchFamily="34" charset="0"/>
              </a:rPr>
              <a:t>the EPOC flex device also provides information about players emotions. Before conducting the trials, it was predicted that as a human conducted more trials they would experience less excitement and more boredom [4]. This is because as the human learns the different evasion approaches they better learn how to play the game and receive diminishing rewards for each successful trial they complete.</a:t>
            </a:r>
          </a:p>
          <a:p>
            <a:pPr algn="just">
              <a:spcBef>
                <a:spcPts val="1200"/>
              </a:spcBef>
            </a:pPr>
            <a:endParaRPr lang="en-US" sz="3000" dirty="0">
              <a:latin typeface="Arial"/>
              <a:cs typeface="Arial"/>
            </a:endParaRPr>
          </a:p>
        </p:txBody>
      </p:sp>
      <p:sp>
        <p:nvSpPr>
          <p:cNvPr id="21" name="TextBox 20"/>
          <p:cNvSpPr txBox="1"/>
          <p:nvPr/>
        </p:nvSpPr>
        <p:spPr>
          <a:xfrm>
            <a:off x="13866078" y="9367927"/>
            <a:ext cx="4977645" cy="461665"/>
          </a:xfrm>
          <a:prstGeom prst="rect">
            <a:avLst/>
          </a:prstGeom>
          <a:noFill/>
        </p:spPr>
        <p:txBody>
          <a:bodyPr wrap="none" rtlCol="0">
            <a:spAutoFit/>
          </a:bodyPr>
          <a:lstStyle/>
          <a:p>
            <a:pPr algn="ctr"/>
            <a:r>
              <a:rPr lang="en-US" sz="2400" i="1" dirty="0">
                <a:latin typeface="Arial"/>
                <a:cs typeface="Arial"/>
              </a:rPr>
              <a:t>Figure 1: Pursuit-Evasion Diagram </a:t>
            </a:r>
          </a:p>
        </p:txBody>
      </p:sp>
      <p:sp>
        <p:nvSpPr>
          <p:cNvPr id="27" name="TextBox 26"/>
          <p:cNvSpPr txBox="1"/>
          <p:nvPr/>
        </p:nvSpPr>
        <p:spPr>
          <a:xfrm>
            <a:off x="26551409" y="6171330"/>
            <a:ext cx="5137753" cy="461665"/>
          </a:xfrm>
          <a:prstGeom prst="rect">
            <a:avLst/>
          </a:prstGeom>
          <a:noFill/>
        </p:spPr>
        <p:txBody>
          <a:bodyPr wrap="none" rtlCol="0">
            <a:spAutoFit/>
          </a:bodyPr>
          <a:lstStyle/>
          <a:p>
            <a:pPr algn="ctr"/>
            <a:r>
              <a:rPr lang="en-US" sz="2400" i="1" dirty="0">
                <a:latin typeface="Arial"/>
                <a:cs typeface="Arial"/>
              </a:rPr>
              <a:t>Figure 2: Brain Heatmap Animations</a:t>
            </a:r>
          </a:p>
        </p:txBody>
      </p:sp>
      <p:sp>
        <p:nvSpPr>
          <p:cNvPr id="42" name="TextBox 41"/>
          <p:cNvSpPr txBox="1"/>
          <p:nvPr/>
        </p:nvSpPr>
        <p:spPr>
          <a:xfrm>
            <a:off x="22134527" y="16738299"/>
            <a:ext cx="10210800" cy="4585871"/>
          </a:xfrm>
          <a:prstGeom prst="rect">
            <a:avLst/>
          </a:prstGeom>
          <a:noFill/>
        </p:spPr>
        <p:txBody>
          <a:bodyPr wrap="square" rtlCol="0">
            <a:spAutoFit/>
          </a:bodyPr>
          <a:lstStyle/>
          <a:p>
            <a:pPr algn="ctr">
              <a:spcAft>
                <a:spcPts val="1200"/>
              </a:spcAft>
            </a:pPr>
            <a:r>
              <a:rPr lang="en-US" sz="4200" b="1" dirty="0">
                <a:latin typeface="Arial"/>
                <a:cs typeface="Arial"/>
              </a:rPr>
              <a:t>Works Cited</a:t>
            </a:r>
          </a:p>
          <a:p>
            <a:r>
              <a:rPr lang="en-US" sz="1800" dirty="0">
                <a:latin typeface="Arial" panose="020B0604020202020204" pitchFamily="34" charset="0"/>
                <a:cs typeface="Arial" panose="020B0604020202020204" pitchFamily="34" charset="0"/>
              </a:rPr>
              <a:t>[1] A. Dragan, R. Holladay, and S. Srinivasa, “An Analysis of Deceptive Robot Motion,” Jul. 2014.</a:t>
            </a:r>
          </a:p>
          <a:p>
            <a:r>
              <a:rPr lang="en-US" sz="1800" dirty="0">
                <a:latin typeface="Arial" panose="020B0604020202020204" pitchFamily="34" charset="0"/>
                <a:cs typeface="Arial" panose="020B0604020202020204" pitchFamily="34" charset="0"/>
              </a:rPr>
              <a:t>[2] A. D. Dragan, K. C. T. Lee and S. S. Srinivasa, "Legibility and predictability of robot motion,“ 2013.</a:t>
            </a:r>
          </a:p>
          <a:p>
            <a:r>
              <a:rPr lang="en-US" sz="1800" dirty="0">
                <a:latin typeface="Arial" panose="020B0604020202020204" pitchFamily="34" charset="0"/>
                <a:cs typeface="Arial" panose="020B0604020202020204" pitchFamily="34" charset="0"/>
              </a:rPr>
              <a:t>[3] M. E. Khan, “Game theory models for pursuit evasion games,” University of British Columbia, Vancouver, Canada, 2007.</a:t>
            </a:r>
          </a:p>
          <a:p>
            <a:r>
              <a:rPr lang="en-US" sz="1800" dirty="0">
                <a:latin typeface="Arial" panose="020B0604020202020204" pitchFamily="34" charset="0"/>
                <a:cs typeface="Arial" panose="020B0604020202020204" pitchFamily="34" charset="0"/>
              </a:rPr>
              <a:t>[4] J. Kosiński, K. Szklanny, A. Wieczorkowska and M. Wichrowski, "An Analysis of Game-Related Emotions Using EMOTIV EPOC,“ 2018.</a:t>
            </a:r>
          </a:p>
          <a:p>
            <a:endParaRPr lang="en-US" sz="1800" dirty="0">
              <a:latin typeface="Arial" panose="020B0604020202020204" pitchFamily="34" charset="0"/>
              <a:cs typeface="Arial" panose="020B0604020202020204" pitchFamily="34" charset="0"/>
            </a:endParaRPr>
          </a:p>
          <a:p>
            <a:pPr algn="ctr"/>
            <a:r>
              <a:rPr lang="en-US" sz="4200" b="1" dirty="0">
                <a:latin typeface="Arial"/>
                <a:cs typeface="Arial"/>
              </a:rPr>
              <a:t>Acknowledgement</a:t>
            </a:r>
            <a:endParaRPr lang="en-US" sz="1800" dirty="0">
              <a:latin typeface="Arial"/>
              <a:cs typeface="Arial"/>
            </a:endParaRPr>
          </a:p>
          <a:p>
            <a:pPr lvl="0" algn="just"/>
            <a:r>
              <a:rPr lang="en-US" sz="1800" dirty="0">
                <a:latin typeface="Arial" panose="020B0604020202020204" pitchFamily="34" charset="0"/>
                <a:cs typeface="Arial" panose="020B0604020202020204" pitchFamily="34" charset="0"/>
              </a:rPr>
              <a:t>Thank to the NYU Tandon School of Engineering’s Office of Undergraduate Academics for generous funding of the project. Special thanks to Professor Quanyan Zhu for advising me with this project. </a:t>
            </a:r>
            <a:endParaRPr lang="en-US" sz="1800" dirty="0">
              <a:latin typeface="Arial"/>
              <a:cs typeface="Arial"/>
            </a:endParaRPr>
          </a:p>
        </p:txBody>
      </p:sp>
      <p:sp>
        <p:nvSpPr>
          <p:cNvPr id="15" name="Rectangle 14"/>
          <p:cNvSpPr/>
          <p:nvPr/>
        </p:nvSpPr>
        <p:spPr>
          <a:xfrm>
            <a:off x="21998934" y="5623351"/>
            <a:ext cx="10058400" cy="1015663"/>
          </a:xfrm>
          <a:prstGeom prst="rect">
            <a:avLst/>
          </a:prstGeom>
          <a:noFill/>
        </p:spPr>
        <p:txBody>
          <a:bodyPr>
            <a:spAutoFit/>
          </a:bodyPr>
          <a:lstStyle/>
          <a:p>
            <a:pPr algn="just">
              <a:spcBef>
                <a:spcPts val="1200"/>
              </a:spcBef>
            </a:pPr>
            <a:r>
              <a:rPr lang="en-US" sz="3000" dirty="0">
                <a:latin typeface="Arial" panose="020B0604020202020204" pitchFamily="34" charset="0"/>
                <a:cs typeface="Arial" panose="020B0604020202020204" pitchFamily="34" charset="0"/>
              </a:rPr>
              <a:t> These results not only demonstrate the future potential of</a:t>
            </a:r>
            <a:br>
              <a:rPr lang="en-US" sz="3200" dirty="0"/>
            </a:br>
            <a:endParaRPr lang="en-US" sz="3000" dirty="0">
              <a:solidFill>
                <a:schemeClr val="bg1"/>
              </a:solidFill>
              <a:latin typeface="Arial"/>
              <a:ea typeface="Times New Roman"/>
              <a:cs typeface="Arial"/>
            </a:endParaRPr>
          </a:p>
        </p:txBody>
      </p:sp>
      <p:pic>
        <p:nvPicPr>
          <p:cNvPr id="16" name="Picture 15">
            <a:extLst>
              <a:ext uri="{FF2B5EF4-FFF2-40B4-BE49-F238E27FC236}">
                <a16:creationId xmlns:a16="http://schemas.microsoft.com/office/drawing/2014/main" id="{F58EFE9F-42DA-45FA-9900-4093B87B0D1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6563506" y="9893627"/>
            <a:ext cx="2471148" cy="2455917"/>
          </a:xfrm>
          <a:prstGeom prst="rect">
            <a:avLst/>
          </a:prstGeom>
        </p:spPr>
      </p:pic>
      <p:pic>
        <p:nvPicPr>
          <p:cNvPr id="18" name="Picture 17">
            <a:extLst>
              <a:ext uri="{FF2B5EF4-FFF2-40B4-BE49-F238E27FC236}">
                <a16:creationId xmlns:a16="http://schemas.microsoft.com/office/drawing/2014/main" id="{60459EC4-3603-468D-B26D-BAF6F1A547F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29258710" y="6792631"/>
            <a:ext cx="2430452" cy="2415472"/>
          </a:xfrm>
          <a:prstGeom prst="rect">
            <a:avLst/>
          </a:prstGeom>
        </p:spPr>
      </p:pic>
      <p:sp>
        <p:nvSpPr>
          <p:cNvPr id="19" name="TextBox 18">
            <a:extLst>
              <a:ext uri="{FF2B5EF4-FFF2-40B4-BE49-F238E27FC236}">
                <a16:creationId xmlns:a16="http://schemas.microsoft.com/office/drawing/2014/main" id="{81D4F4FE-2E6D-4C92-AEAD-601F770BF51F}"/>
              </a:ext>
            </a:extLst>
          </p:cNvPr>
          <p:cNvSpPr txBox="1"/>
          <p:nvPr/>
        </p:nvSpPr>
        <p:spPr>
          <a:xfrm>
            <a:off x="26583854" y="9346515"/>
            <a:ext cx="5154662"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     2a. Trial 3              2b. Trial 10</a:t>
            </a:r>
          </a:p>
        </p:txBody>
      </p:sp>
      <p:sp>
        <p:nvSpPr>
          <p:cNvPr id="20" name="TextBox 19">
            <a:extLst>
              <a:ext uri="{FF2B5EF4-FFF2-40B4-BE49-F238E27FC236}">
                <a16:creationId xmlns:a16="http://schemas.microsoft.com/office/drawing/2014/main" id="{F76FD991-A829-4F0A-B404-2C47B13104C7}"/>
              </a:ext>
            </a:extLst>
          </p:cNvPr>
          <p:cNvSpPr txBox="1"/>
          <p:nvPr/>
        </p:nvSpPr>
        <p:spPr>
          <a:xfrm>
            <a:off x="26583854" y="12378171"/>
            <a:ext cx="5040209"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    2c. Trial 15             2d. Trial 21</a:t>
            </a:r>
          </a:p>
        </p:txBody>
      </p:sp>
      <p:pic>
        <p:nvPicPr>
          <p:cNvPr id="23" name="Picture 22">
            <a:extLst>
              <a:ext uri="{FF2B5EF4-FFF2-40B4-BE49-F238E27FC236}">
                <a16:creationId xmlns:a16="http://schemas.microsoft.com/office/drawing/2014/main" id="{7F2989DA-B265-4B94-84F7-BC48CE222B0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6583854" y="6792631"/>
            <a:ext cx="2430452" cy="2415472"/>
          </a:xfrm>
          <a:prstGeom prst="rect">
            <a:avLst/>
          </a:prstGeom>
        </p:spPr>
      </p:pic>
      <p:pic>
        <p:nvPicPr>
          <p:cNvPr id="26" name="Picture 25">
            <a:extLst>
              <a:ext uri="{FF2B5EF4-FFF2-40B4-BE49-F238E27FC236}">
                <a16:creationId xmlns:a16="http://schemas.microsoft.com/office/drawing/2014/main" id="{18010E92-61E7-4CCF-955D-8C6BA65B526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9181195" y="9901509"/>
            <a:ext cx="2463216" cy="2448035"/>
          </a:xfrm>
          <a:prstGeom prst="rect">
            <a:avLst/>
          </a:prstGeom>
        </p:spPr>
      </p:pic>
      <p:sp>
        <p:nvSpPr>
          <p:cNvPr id="62" name="Oval 61">
            <a:extLst>
              <a:ext uri="{FF2B5EF4-FFF2-40B4-BE49-F238E27FC236}">
                <a16:creationId xmlns:a16="http://schemas.microsoft.com/office/drawing/2014/main" id="{C0BC4077-5A7F-4E26-A4DE-E0DC8EE37C99}"/>
              </a:ext>
            </a:extLst>
          </p:cNvPr>
          <p:cNvSpPr/>
          <p:nvPr/>
        </p:nvSpPr>
        <p:spPr>
          <a:xfrm flipV="1">
            <a:off x="17747038" y="10286431"/>
            <a:ext cx="1073399" cy="1065190"/>
          </a:xfrm>
          <a:prstGeom prst="ellipse">
            <a:avLst/>
          </a:prstGeom>
          <a:solidFill>
            <a:srgbClr val="F75D4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Shape 66">
            <a:extLst>
              <a:ext uri="{FF2B5EF4-FFF2-40B4-BE49-F238E27FC236}">
                <a16:creationId xmlns:a16="http://schemas.microsoft.com/office/drawing/2014/main" id="{D8A8377E-86C3-4A4C-AC0A-52CC423BB5F2}"/>
              </a:ext>
            </a:extLst>
          </p:cNvPr>
          <p:cNvSpPr/>
          <p:nvPr/>
        </p:nvSpPr>
        <p:spPr>
          <a:xfrm>
            <a:off x="14288471" y="10890861"/>
            <a:ext cx="3458567" cy="3950270"/>
          </a:xfrm>
          <a:custGeom>
            <a:avLst/>
            <a:gdLst>
              <a:gd name="connsiteX0" fmla="*/ 2809120 w 2809120"/>
              <a:gd name="connsiteY0" fmla="*/ 95722 h 3656045"/>
              <a:gd name="connsiteX1" fmla="*/ 960865 w 2809120"/>
              <a:gd name="connsiteY1" fmla="*/ 76267 h 3656045"/>
              <a:gd name="connsiteX2" fmla="*/ 2303282 w 2809120"/>
              <a:gd name="connsiteY2" fmla="*/ 932301 h 3656045"/>
              <a:gd name="connsiteX3" fmla="*/ 630125 w 2809120"/>
              <a:gd name="connsiteY3" fmla="*/ 873935 h 3656045"/>
              <a:gd name="connsiteX4" fmla="*/ 1758533 w 2809120"/>
              <a:gd name="connsiteY4" fmla="*/ 2157986 h 3656045"/>
              <a:gd name="connsiteX5" fmla="*/ 7554 w 2809120"/>
              <a:gd name="connsiteY5" fmla="*/ 2177441 h 3656045"/>
              <a:gd name="connsiteX6" fmla="*/ 1135963 w 2809120"/>
              <a:gd name="connsiteY6" fmla="*/ 3656045 h 3656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120" h="3656045">
                <a:moveTo>
                  <a:pt x="2809120" y="95722"/>
                </a:moveTo>
                <a:cubicBezTo>
                  <a:pt x="1927145" y="16279"/>
                  <a:pt x="1045171" y="-63163"/>
                  <a:pt x="960865" y="76267"/>
                </a:cubicBezTo>
                <a:cubicBezTo>
                  <a:pt x="876559" y="215697"/>
                  <a:pt x="2358405" y="799356"/>
                  <a:pt x="2303282" y="932301"/>
                </a:cubicBezTo>
                <a:cubicBezTo>
                  <a:pt x="2248159" y="1065246"/>
                  <a:pt x="720916" y="669654"/>
                  <a:pt x="630125" y="873935"/>
                </a:cubicBezTo>
                <a:cubicBezTo>
                  <a:pt x="539334" y="1078216"/>
                  <a:pt x="1862295" y="1940735"/>
                  <a:pt x="1758533" y="2157986"/>
                </a:cubicBezTo>
                <a:cubicBezTo>
                  <a:pt x="1654771" y="2375237"/>
                  <a:pt x="111316" y="1927765"/>
                  <a:pt x="7554" y="2177441"/>
                </a:cubicBezTo>
                <a:cubicBezTo>
                  <a:pt x="-96208" y="2427117"/>
                  <a:pt x="899257" y="3445279"/>
                  <a:pt x="1135963" y="3656045"/>
                </a:cubicBezTo>
              </a:path>
            </a:pathLst>
          </a:cu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76" name="Freeform: Shape 75">
            <a:extLst>
              <a:ext uri="{FF2B5EF4-FFF2-40B4-BE49-F238E27FC236}">
                <a16:creationId xmlns:a16="http://schemas.microsoft.com/office/drawing/2014/main" id="{988A300B-835E-4E01-87DC-E59C4BE12ED3}"/>
              </a:ext>
            </a:extLst>
          </p:cNvPr>
          <p:cNvSpPr/>
          <p:nvPr/>
        </p:nvSpPr>
        <p:spPr>
          <a:xfrm>
            <a:off x="14601855" y="10693723"/>
            <a:ext cx="2872163" cy="6115763"/>
          </a:xfrm>
          <a:custGeom>
            <a:avLst/>
            <a:gdLst>
              <a:gd name="connsiteX0" fmla="*/ 2918298 w 2918298"/>
              <a:gd name="connsiteY0" fmla="*/ 97767 h 5486890"/>
              <a:gd name="connsiteX1" fmla="*/ 1595336 w 2918298"/>
              <a:gd name="connsiteY1" fmla="*/ 564695 h 5486890"/>
              <a:gd name="connsiteX2" fmla="*/ 1381328 w 2918298"/>
              <a:gd name="connsiteY2" fmla="*/ 4416848 h 5486890"/>
              <a:gd name="connsiteX3" fmla="*/ 0 w 2918298"/>
              <a:gd name="connsiteY3" fmla="*/ 5486890 h 5486890"/>
            </a:gdLst>
            <a:ahLst/>
            <a:cxnLst>
              <a:cxn ang="0">
                <a:pos x="connsiteX0" y="connsiteY0"/>
              </a:cxn>
              <a:cxn ang="0">
                <a:pos x="connsiteX1" y="connsiteY1"/>
              </a:cxn>
              <a:cxn ang="0">
                <a:pos x="connsiteX2" y="connsiteY2"/>
              </a:cxn>
              <a:cxn ang="0">
                <a:pos x="connsiteX3" y="connsiteY3"/>
              </a:cxn>
            </a:cxnLst>
            <a:rect l="l" t="t" r="r" b="b"/>
            <a:pathLst>
              <a:path w="2918298" h="5486890">
                <a:moveTo>
                  <a:pt x="2918298" y="97767"/>
                </a:moveTo>
                <a:cubicBezTo>
                  <a:pt x="2384898" y="-28693"/>
                  <a:pt x="1851498" y="-155152"/>
                  <a:pt x="1595336" y="564695"/>
                </a:cubicBezTo>
                <a:cubicBezTo>
                  <a:pt x="1339174" y="1284542"/>
                  <a:pt x="1647217" y="3596482"/>
                  <a:pt x="1381328" y="4416848"/>
                </a:cubicBezTo>
                <a:cubicBezTo>
                  <a:pt x="1115439" y="5237214"/>
                  <a:pt x="285345" y="5350703"/>
                  <a:pt x="0" y="5486890"/>
                </a:cubicBezTo>
              </a:path>
            </a:pathLst>
          </a:custGeom>
          <a:ln w="57150">
            <a:solidFill>
              <a:schemeClr val="accent1"/>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93" name="Oval 92">
            <a:extLst>
              <a:ext uri="{FF2B5EF4-FFF2-40B4-BE49-F238E27FC236}">
                <a16:creationId xmlns:a16="http://schemas.microsoft.com/office/drawing/2014/main" id="{21ABC1F3-BF13-4555-B846-45503DF6D4BB}"/>
              </a:ext>
            </a:extLst>
          </p:cNvPr>
          <p:cNvSpPr/>
          <p:nvPr/>
        </p:nvSpPr>
        <p:spPr>
          <a:xfrm flipV="1">
            <a:off x="13789364" y="10272921"/>
            <a:ext cx="1073399" cy="1065190"/>
          </a:xfrm>
          <a:prstGeom prst="ellipse">
            <a:avLst/>
          </a:prstGeom>
          <a:solidFill>
            <a:srgbClr val="F75D4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Circle: Hollow 85">
            <a:extLst>
              <a:ext uri="{FF2B5EF4-FFF2-40B4-BE49-F238E27FC236}">
                <a16:creationId xmlns:a16="http://schemas.microsoft.com/office/drawing/2014/main" id="{3EFCBE17-65B5-46BB-A08B-D14F7A57151A}"/>
              </a:ext>
            </a:extLst>
          </p:cNvPr>
          <p:cNvSpPr/>
          <p:nvPr/>
        </p:nvSpPr>
        <p:spPr>
          <a:xfrm>
            <a:off x="13914355" y="10409981"/>
            <a:ext cx="823415" cy="809360"/>
          </a:xfrm>
          <a:prstGeom prst="donu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7" name="Circle: Hollow 96">
            <a:extLst>
              <a:ext uri="{FF2B5EF4-FFF2-40B4-BE49-F238E27FC236}">
                <a16:creationId xmlns:a16="http://schemas.microsoft.com/office/drawing/2014/main" id="{C32377E3-2CD7-48FA-A7C8-4A8D56438431}"/>
              </a:ext>
            </a:extLst>
          </p:cNvPr>
          <p:cNvSpPr/>
          <p:nvPr/>
        </p:nvSpPr>
        <p:spPr>
          <a:xfrm>
            <a:off x="17862977" y="10409981"/>
            <a:ext cx="823415" cy="809360"/>
          </a:xfrm>
          <a:prstGeom prst="donu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2" name="TextBox 101">
            <a:extLst>
              <a:ext uri="{FF2B5EF4-FFF2-40B4-BE49-F238E27FC236}">
                <a16:creationId xmlns:a16="http://schemas.microsoft.com/office/drawing/2014/main" id="{00FAA68C-C5E3-4095-AD6C-FF1609DBE8FC}"/>
              </a:ext>
            </a:extLst>
          </p:cNvPr>
          <p:cNvSpPr txBox="1"/>
          <p:nvPr/>
        </p:nvSpPr>
        <p:spPr>
          <a:xfrm>
            <a:off x="12707099" y="15616579"/>
            <a:ext cx="2414511"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Pursuer</a:t>
            </a:r>
          </a:p>
        </p:txBody>
      </p:sp>
      <p:sp>
        <p:nvSpPr>
          <p:cNvPr id="103" name="TextBox 102">
            <a:extLst>
              <a:ext uri="{FF2B5EF4-FFF2-40B4-BE49-F238E27FC236}">
                <a16:creationId xmlns:a16="http://schemas.microsoft.com/office/drawing/2014/main" id="{9D508C95-738D-4CF9-9F5E-215E9D00B2CF}"/>
              </a:ext>
            </a:extLst>
          </p:cNvPr>
          <p:cNvSpPr txBox="1"/>
          <p:nvPr/>
        </p:nvSpPr>
        <p:spPr>
          <a:xfrm>
            <a:off x="16346321" y="14268185"/>
            <a:ext cx="242344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Evader</a:t>
            </a:r>
          </a:p>
        </p:txBody>
      </p:sp>
      <p:sp>
        <p:nvSpPr>
          <p:cNvPr id="104" name="TextBox 103">
            <a:extLst>
              <a:ext uri="{FF2B5EF4-FFF2-40B4-BE49-F238E27FC236}">
                <a16:creationId xmlns:a16="http://schemas.microsoft.com/office/drawing/2014/main" id="{904DE835-C7B6-4C3F-BA06-DF2C4854875A}"/>
              </a:ext>
            </a:extLst>
          </p:cNvPr>
          <p:cNvSpPr txBox="1"/>
          <p:nvPr/>
        </p:nvSpPr>
        <p:spPr>
          <a:xfrm>
            <a:off x="11961680" y="11200853"/>
            <a:ext cx="1904398"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False Target</a:t>
            </a:r>
          </a:p>
        </p:txBody>
      </p:sp>
      <p:sp>
        <p:nvSpPr>
          <p:cNvPr id="105" name="TextBox 104">
            <a:extLst>
              <a:ext uri="{FF2B5EF4-FFF2-40B4-BE49-F238E27FC236}">
                <a16:creationId xmlns:a16="http://schemas.microsoft.com/office/drawing/2014/main" id="{92016546-2B4D-403D-AF3C-CAB3C3E71615}"/>
              </a:ext>
            </a:extLst>
          </p:cNvPr>
          <p:cNvSpPr txBox="1"/>
          <p:nvPr/>
        </p:nvSpPr>
        <p:spPr>
          <a:xfrm>
            <a:off x="18887373" y="10970020"/>
            <a:ext cx="1947846"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Real Target</a:t>
            </a:r>
          </a:p>
        </p:txBody>
      </p:sp>
      <p:sp>
        <p:nvSpPr>
          <p:cNvPr id="114" name="Freeform: Shape 113">
            <a:extLst>
              <a:ext uri="{FF2B5EF4-FFF2-40B4-BE49-F238E27FC236}">
                <a16:creationId xmlns:a16="http://schemas.microsoft.com/office/drawing/2014/main" id="{BF7BCA88-C799-42DB-A9BB-8FF0E3F0DAF9}"/>
              </a:ext>
            </a:extLst>
          </p:cNvPr>
          <p:cNvSpPr/>
          <p:nvPr/>
        </p:nvSpPr>
        <p:spPr>
          <a:xfrm>
            <a:off x="14776757" y="10518279"/>
            <a:ext cx="2912311" cy="4649822"/>
          </a:xfrm>
          <a:custGeom>
            <a:avLst/>
            <a:gdLst>
              <a:gd name="connsiteX0" fmla="*/ 2912311 w 2912311"/>
              <a:gd name="connsiteY0" fmla="*/ 0 h 4649822"/>
              <a:gd name="connsiteX1" fmla="*/ 52379 w 2912311"/>
              <a:gd name="connsiteY1" fmla="*/ 972766 h 4649822"/>
              <a:gd name="connsiteX2" fmla="*/ 1083511 w 2912311"/>
              <a:gd name="connsiteY2" fmla="*/ 4649822 h 4649822"/>
            </a:gdLst>
            <a:ahLst/>
            <a:cxnLst>
              <a:cxn ang="0">
                <a:pos x="connsiteX0" y="connsiteY0"/>
              </a:cxn>
              <a:cxn ang="0">
                <a:pos x="connsiteX1" y="connsiteY1"/>
              </a:cxn>
              <a:cxn ang="0">
                <a:pos x="connsiteX2" y="connsiteY2"/>
              </a:cxn>
            </a:cxnLst>
            <a:rect l="l" t="t" r="r" b="b"/>
            <a:pathLst>
              <a:path w="2912311" h="4649822">
                <a:moveTo>
                  <a:pt x="2912311" y="0"/>
                </a:moveTo>
                <a:cubicBezTo>
                  <a:pt x="1634745" y="98898"/>
                  <a:pt x="357179" y="197796"/>
                  <a:pt x="52379" y="972766"/>
                </a:cubicBezTo>
                <a:cubicBezTo>
                  <a:pt x="-252421" y="1747736"/>
                  <a:pt x="863017" y="4218562"/>
                  <a:pt x="1083511" y="4649822"/>
                </a:cubicBezTo>
              </a:path>
            </a:pathLst>
          </a:custGeom>
          <a:ln w="38100">
            <a:solidFill>
              <a:schemeClr val="accent1"/>
            </a:solidFill>
            <a:prstDash val="lgDashDot"/>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pic>
        <p:nvPicPr>
          <p:cNvPr id="116" name="Graphic 115" descr="Cat">
            <a:extLst>
              <a:ext uri="{FF2B5EF4-FFF2-40B4-BE49-F238E27FC236}">
                <a16:creationId xmlns:a16="http://schemas.microsoft.com/office/drawing/2014/main" id="{7102060E-212B-4E99-AA53-33D357FDFC84}"/>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3617638" y="15729117"/>
            <a:ext cx="1650010" cy="1650010"/>
          </a:xfrm>
          <a:prstGeom prst="rect">
            <a:avLst/>
          </a:prstGeom>
        </p:spPr>
      </p:pic>
      <p:pic>
        <p:nvPicPr>
          <p:cNvPr id="118" name="Graphic 117" descr="Rat">
            <a:extLst>
              <a:ext uri="{FF2B5EF4-FFF2-40B4-BE49-F238E27FC236}">
                <a16:creationId xmlns:a16="http://schemas.microsoft.com/office/drawing/2014/main" id="{D6E428C4-8113-4A45-A187-66433321BBA9}"/>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14981219" y="14011018"/>
            <a:ext cx="1854196" cy="185419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10095</TotalTime>
  <Words>739</Words>
  <Application>Microsoft Office PowerPoint</Application>
  <PresentationFormat>Custom</PresentationFormat>
  <Paragraphs>35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Office Theme</vt:lpstr>
      <vt:lpstr>PowerPoint Presentation</vt:lpstr>
    </vt:vector>
  </TitlesOfParts>
  <Company>Polytech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Aye C Maung</dc:creator>
  <cp:lastModifiedBy>larx</cp:lastModifiedBy>
  <cp:revision>251</cp:revision>
  <cp:lastPrinted>2017-07-07T19:34:58Z</cp:lastPrinted>
  <dcterms:created xsi:type="dcterms:W3CDTF">2012-08-01T15:45:41Z</dcterms:created>
  <dcterms:modified xsi:type="dcterms:W3CDTF">2021-08-06T13:48:05Z</dcterms:modified>
</cp:coreProperties>
</file>